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6" r:id="rId17"/>
    <p:sldId id="275" r:id="rId18"/>
    <p:sldId id="271" r:id="rId19"/>
    <p:sldId id="280" r:id="rId20"/>
    <p:sldId id="277" r:id="rId21"/>
    <p:sldId id="27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792088"/>
          </a:xfrm>
        </p:spPr>
        <p:txBody>
          <a:bodyPr/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Обереговые</a:t>
            </a:r>
            <a:r>
              <a:rPr lang="ru-RU" sz="4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куклы славян</a:t>
            </a:r>
            <a:endParaRPr lang="ru-RU" sz="4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840760" cy="46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50777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Arial Narrow" panose="020B0606020202030204" pitchFamily="34" charset="0"/>
              </a:rPr>
              <a:t>Десятиручка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>оберег поможет молодой хозяюшке все успевать: за детьми смотреть, готовить есть, убирать. </a:t>
            </a:r>
          </a:p>
        </p:txBody>
      </p:sp>
    </p:spTree>
    <p:extLst>
      <p:ext uri="{BB962C8B-B14F-4D97-AF65-F5344CB8AC3E}">
        <p14:creationId xmlns:p14="http://schemas.microsoft.com/office/powerpoint/2010/main" val="10867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latin typeface="Arial Narrow" panose="020B0606020202030204" pitchFamily="34" charset="0"/>
              </a:rPr>
              <a:t>Желанница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3100" dirty="0">
                <a:latin typeface="Arial Narrow" panose="020B0606020202030204" pitchFamily="34" charset="0"/>
              </a:rPr>
              <a:t>М</a:t>
            </a:r>
            <a:r>
              <a:rPr lang="ru-RU" sz="3100" dirty="0" smtClean="0">
                <a:latin typeface="Arial Narrow" panose="020B0606020202030204" pitchFamily="34" charset="0"/>
              </a:rPr>
              <a:t>ожет исполнить только одну просьбу. После – обязательно поблагодарить и сжечь</a:t>
            </a:r>
            <a:endParaRPr lang="ru-RU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rial Narrow" panose="020B0606020202030204" pitchFamily="34" charset="0"/>
              </a:rPr>
              <a:t>Спиридон Солнцеворот 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3100" dirty="0">
                <a:latin typeface="Arial Narrow" panose="020B0606020202030204" pitchFamily="34" charset="0"/>
              </a:rPr>
              <a:t>Изготавливали его к празднику Солнцеворота. Такой оберег делали с определенной целью – привлечь в жизнь перемены.</a:t>
            </a:r>
          </a:p>
        </p:txBody>
      </p:sp>
    </p:spTree>
    <p:extLst>
      <p:ext uri="{BB962C8B-B14F-4D97-AF65-F5344CB8AC3E}">
        <p14:creationId xmlns:p14="http://schemas.microsoft.com/office/powerpoint/2010/main" val="34807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264696" cy="42825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5212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 Narrow" panose="020B0606020202030204" pitchFamily="34" charset="0"/>
              </a:rPr>
              <a:t>Травница Кубышка</a:t>
            </a:r>
            <a:br>
              <a:rPr lang="ru-RU" sz="4400" dirty="0">
                <a:latin typeface="Arial Narrow" panose="020B0606020202030204" pitchFamily="34" charset="0"/>
              </a:rPr>
            </a:br>
            <a:r>
              <a:rPr lang="ru-RU" sz="3600" dirty="0" smtClean="0">
                <a:latin typeface="Arial Narrow" panose="020B0606020202030204" pitchFamily="34" charset="0"/>
              </a:rPr>
              <a:t>помогает </a:t>
            </a:r>
            <a:r>
              <a:rPr lang="ru-RU" sz="3600" dirty="0">
                <a:latin typeface="Arial Narrow" panose="020B0606020202030204" pitchFamily="34" charset="0"/>
              </a:rPr>
              <a:t>очистить воздух в </a:t>
            </a:r>
            <a:r>
              <a:rPr lang="ru-RU" sz="3600" dirty="0" smtClean="0">
                <a:latin typeface="Arial Narrow" panose="020B0606020202030204" pitchFamily="34" charset="0"/>
              </a:rPr>
              <a:t>доме, исцелиться от болезней</a:t>
            </a:r>
            <a:endParaRPr lang="ru-RU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35766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latin typeface="Arial Narrow" panose="020B0606020202030204" pitchFamily="34" charset="0"/>
              </a:rPr>
              <a:t>Зольница</a:t>
            </a:r>
            <a:r>
              <a:rPr lang="ru-RU" sz="4400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3100" dirty="0">
                <a:latin typeface="Arial Narrow" panose="020B0606020202030204" pitchFamily="34" charset="0"/>
              </a:rPr>
              <a:t>Зольная кукла помогает оберегать дом от нечистой силы, привлекает в него благополучие. </a:t>
            </a:r>
          </a:p>
        </p:txBody>
      </p:sp>
    </p:spTree>
    <p:extLst>
      <p:ext uri="{BB962C8B-B14F-4D97-AF65-F5344CB8AC3E}">
        <p14:creationId xmlns:p14="http://schemas.microsoft.com/office/powerpoint/2010/main" val="20043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04232" cy="410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4228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 Narrow" panose="020B0606020202030204" pitchFamily="34" charset="0"/>
              </a:rPr>
              <a:t>Неразлучники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sz="3100" dirty="0" smtClean="0">
                <a:latin typeface="Arial Narrow" panose="020B0606020202030204" pitchFamily="34" charset="0"/>
              </a:rPr>
              <a:t>Символизируют </a:t>
            </a:r>
            <a:r>
              <a:rPr lang="ru-RU" sz="3100" dirty="0">
                <a:latin typeface="Arial Narrow" panose="020B0606020202030204" pitchFamily="34" charset="0"/>
              </a:rPr>
              <a:t>крепкий </a:t>
            </a:r>
            <a:r>
              <a:rPr lang="ru-RU" sz="3100" dirty="0" smtClean="0">
                <a:latin typeface="Arial Narrow" panose="020B0606020202030204" pitchFamily="34" charset="0"/>
              </a:rPr>
              <a:t>союз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  <a:r>
              <a:rPr lang="ru-RU" sz="3100" dirty="0" smtClean="0">
                <a:latin typeface="Arial Narrow" panose="020B0606020202030204" pitchFamily="34" charset="0"/>
              </a:rPr>
              <a:t>их дарили паре на свадьбу.</a:t>
            </a:r>
            <a:endParaRPr lang="ru-RU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151951" cy="42054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Подорожница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3100" dirty="0" smtClean="0">
                <a:latin typeface="Arial Narrow" panose="020B0606020202030204" pitchFamily="34" charset="0"/>
              </a:rPr>
              <a:t>Защищала </a:t>
            </a:r>
            <a:r>
              <a:rPr lang="ru-RU" sz="3100" dirty="0">
                <a:latin typeface="Arial Narrow" panose="020B0606020202030204" pitchFamily="34" charset="0"/>
              </a:rPr>
              <a:t>человека в пути. </a:t>
            </a:r>
            <a:r>
              <a:rPr lang="ru-RU" sz="3100" dirty="0" smtClean="0">
                <a:latin typeface="Arial Narrow" panose="020B0606020202030204" pitchFamily="34" charset="0"/>
              </a:rPr>
              <a:t>В мешочек кладут землю</a:t>
            </a:r>
            <a:endParaRPr lang="ru-RU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Пеленашки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3100" dirty="0" smtClean="0">
                <a:latin typeface="Arial Narrow" panose="020B0606020202030204" pitchFamily="34" charset="0"/>
              </a:rPr>
              <a:t>Изготавливали </a:t>
            </a:r>
            <a:r>
              <a:rPr lang="ru-RU" sz="3100" dirty="0">
                <a:latin typeface="Arial Narrow" panose="020B0606020202030204" pitchFamily="34" charset="0"/>
              </a:rPr>
              <a:t>для </a:t>
            </a:r>
            <a:r>
              <a:rPr lang="ru-RU" sz="3100" dirty="0" smtClean="0">
                <a:latin typeface="Arial Narrow" panose="020B0606020202030204" pitchFamily="34" charset="0"/>
              </a:rPr>
              <a:t>детей. Такие </a:t>
            </a:r>
            <a:r>
              <a:rPr lang="ru-RU" sz="3100" dirty="0">
                <a:latin typeface="Arial Narrow" panose="020B0606020202030204" pitchFamily="34" charset="0"/>
              </a:rPr>
              <a:t>обереги клались прямо в колыбель. Они отводили от малышей болезни и </a:t>
            </a:r>
            <a:r>
              <a:rPr lang="ru-RU" sz="3100" dirty="0" smtClean="0">
                <a:latin typeface="Arial Narrow" panose="020B0606020202030204" pitchFamily="34" charset="0"/>
              </a:rPr>
              <a:t>неприятности.</a:t>
            </a:r>
            <a:r>
              <a:rPr lang="ru-RU" sz="3100" dirty="0" smtClean="0"/>
              <a:t>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78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120680" cy="41840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Ведучка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latin typeface="Arial Narrow" panose="020B0606020202030204" pitchFamily="34" charset="0"/>
              </a:rPr>
              <a:t>П</a:t>
            </a:r>
            <a:r>
              <a:rPr lang="ru-RU" sz="3100" dirty="0" smtClean="0">
                <a:latin typeface="Arial Narrow" panose="020B0606020202030204" pitchFamily="34" charset="0"/>
              </a:rPr>
              <a:t>омогает матери воспитать ребенка, поддерживает </a:t>
            </a:r>
            <a:r>
              <a:rPr lang="ru-RU" sz="3100" dirty="0">
                <a:latin typeface="Arial Narrow" panose="020B0606020202030204" pitchFamily="34" charset="0"/>
              </a:rPr>
              <a:t>мать и </a:t>
            </a:r>
            <a:r>
              <a:rPr lang="ru-RU" sz="3100" dirty="0" smtClean="0">
                <a:latin typeface="Arial Narrow" panose="020B0606020202030204" pitchFamily="34" charset="0"/>
              </a:rPr>
              <a:t>обеспечивает контакт, духовную близость </a:t>
            </a:r>
            <a:r>
              <a:rPr lang="ru-RU" sz="3100" dirty="0">
                <a:latin typeface="Arial Narrow" panose="020B0606020202030204" pitchFamily="34" charset="0"/>
              </a:rPr>
              <a:t>с ребенком. </a:t>
            </a:r>
          </a:p>
        </p:txBody>
      </p:sp>
    </p:spTree>
    <p:extLst>
      <p:ext uri="{BB962C8B-B14F-4D97-AF65-F5344CB8AC3E}">
        <p14:creationId xmlns:p14="http://schemas.microsoft.com/office/powerpoint/2010/main" val="15170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1680" y="234888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 Narrow" panose="020B0606020202030204" pitchFamily="34" charset="0"/>
              </a:rPr>
              <a:t>Матушка </a:t>
            </a:r>
            <a:br>
              <a:rPr lang="ru-RU" sz="4000" dirty="0">
                <a:latin typeface="Arial Narrow" panose="020B0606020202030204" pitchFamily="34" charset="0"/>
              </a:rPr>
            </a:br>
            <a:r>
              <a:rPr lang="ru-RU" sz="3100" dirty="0">
                <a:latin typeface="Arial Narrow" panose="020B0606020202030204" pitchFamily="34" charset="0"/>
              </a:rPr>
              <a:t>К</a:t>
            </a:r>
            <a:r>
              <a:rPr lang="ru-RU" sz="3100" dirty="0" smtClean="0">
                <a:latin typeface="Arial Narrow" panose="020B0606020202030204" pitchFamily="34" charset="0"/>
              </a:rPr>
              <a:t>укла для женщин, познавших </a:t>
            </a:r>
            <a:r>
              <a:rPr lang="ru-RU" sz="3100" dirty="0">
                <a:latin typeface="Arial Narrow" panose="020B0606020202030204" pitchFamily="34" charset="0"/>
              </a:rPr>
              <a:t>радость материнства. Одной из самых важных женских задач считалось продолжение </a:t>
            </a:r>
            <a:r>
              <a:rPr lang="ru-RU" sz="3100" dirty="0" smtClean="0">
                <a:latin typeface="Arial Narrow" panose="020B0606020202030204" pitchFamily="34" charset="0"/>
              </a:rPr>
              <a:t>Рода, укрепление и сохранение традиций. </a:t>
            </a:r>
            <a:endParaRPr lang="ru-RU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1525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</a:rPr>
              <a:t>Славянские </a:t>
            </a:r>
            <a:r>
              <a:rPr lang="ru-RU" sz="3200" dirty="0">
                <a:latin typeface="Arial Narrow" panose="020B0606020202030204" pitchFamily="34" charset="0"/>
              </a:rPr>
              <a:t>куклы делились на три </a:t>
            </a:r>
            <a:r>
              <a:rPr lang="ru-RU" sz="3200" dirty="0" smtClean="0">
                <a:latin typeface="Arial Narrow" panose="020B0606020202030204" pitchFamily="34" charset="0"/>
              </a:rPr>
              <a:t>вида: игровые; обрядовые; </a:t>
            </a:r>
            <a:r>
              <a:rPr lang="ru-RU" sz="3200" dirty="0" err="1" smtClean="0">
                <a:latin typeface="Arial Narrow" panose="020B0606020202030204" pitchFamily="34" charset="0"/>
              </a:rPr>
              <a:t>обережные</a:t>
            </a:r>
            <a:r>
              <a:rPr lang="ru-RU" sz="3200" dirty="0" smtClean="0">
                <a:latin typeface="Arial Narrow" panose="020B0606020202030204" pitchFamily="34" charset="0"/>
              </a:rPr>
              <a:t>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2200"/>
            <a:ext cx="3686175" cy="25209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92200"/>
            <a:ext cx="3722737" cy="254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59" y="3933056"/>
            <a:ext cx="4024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0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91085" cy="60095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813"/>
            <a:ext cx="8280920" cy="619283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/>
              <a:t>Работайте над оберегом </a:t>
            </a:r>
            <a:r>
              <a:rPr lang="ru-RU" sz="2800" dirty="0" smtClean="0"/>
              <a:t>в хорошем настроении и самочувствии.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/>
              <a:t>М</a:t>
            </a:r>
            <a:r>
              <a:rPr lang="ru-RU" sz="2800" dirty="0" smtClean="0"/>
              <a:t>ыслите </a:t>
            </a:r>
            <a:r>
              <a:rPr lang="ru-RU" sz="2800" dirty="0"/>
              <a:t>позитивно. </a:t>
            </a:r>
            <a:r>
              <a:rPr lang="ru-RU" sz="2800" dirty="0" smtClean="0"/>
              <a:t> Это поможет оберегу </a:t>
            </a:r>
            <a:r>
              <a:rPr lang="ru-RU" sz="2800" dirty="0"/>
              <a:t>набраться сил и быстрее приступить к выполнению своей задачи.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Изготавливайте талисман </a:t>
            </a:r>
            <a:r>
              <a:rPr lang="ru-RU" sz="2800" dirty="0"/>
              <a:t>на растущую луну.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Куклы должны быть безлики, чтобы в них не поселилось зло.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При </a:t>
            </a:r>
            <a:r>
              <a:rPr lang="ru-RU" sz="2800" dirty="0"/>
              <a:t>изготовлении тряпичных кукол нельзя использовать острые предметы. </a:t>
            </a:r>
            <a:endParaRPr lang="ru-RU" sz="2800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Используйте натуральные ткани и материалы.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Изготовить куклу за один раз, не прерывая процесс.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03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Счастья Вам и творческих успехов!</a:t>
            </a:r>
            <a:endParaRPr lang="ru-RU" sz="5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91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Славянские </a:t>
            </a:r>
            <a:r>
              <a:rPr lang="ru-RU" sz="2800" dirty="0" smtClean="0">
                <a:latin typeface="Arial Narrow" panose="020B0606020202030204" pitchFamily="34" charset="0"/>
              </a:rPr>
              <a:t>куклы (ляльки) защищали</a:t>
            </a:r>
            <a:r>
              <a:rPr lang="ru-RU" sz="2800" dirty="0">
                <a:latin typeface="Arial Narrow" panose="020B0606020202030204" pitchFamily="34" charset="0"/>
              </a:rPr>
              <a:t>, помогали собирать урожай, исцеляться от болезней, укреплять семью. </a:t>
            </a:r>
          </a:p>
        </p:txBody>
      </p:sp>
    </p:spTree>
    <p:extLst>
      <p:ext uri="{BB962C8B-B14F-4D97-AF65-F5344CB8AC3E}">
        <p14:creationId xmlns:p14="http://schemas.microsoft.com/office/powerpoint/2010/main" val="37017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36375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 Narrow" panose="020B0606020202030204" pitchFamily="34" charset="0"/>
              </a:rPr>
              <a:t>День Ночь</a:t>
            </a:r>
            <a:br>
              <a:rPr lang="ru-RU" sz="4400" dirty="0">
                <a:latin typeface="Arial Narrow" panose="020B0606020202030204" pitchFamily="34" charset="0"/>
              </a:rPr>
            </a:br>
            <a:r>
              <a:rPr lang="ru-RU" sz="3100" dirty="0">
                <a:latin typeface="Arial Narrow" panose="020B0606020202030204" pitchFamily="34" charset="0"/>
              </a:rPr>
              <a:t>Главная задача такого оберега – отслеживать привычный порядок </a:t>
            </a:r>
            <a:r>
              <a:rPr lang="ru-RU" sz="3100" dirty="0" smtClean="0">
                <a:latin typeface="Arial Narrow" panose="020B0606020202030204" pitchFamily="34" charset="0"/>
              </a:rPr>
              <a:t>вещей, следить за гармонией и благополучием</a:t>
            </a:r>
            <a:endParaRPr lang="ru-RU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3758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latin typeface="Arial Narrow" panose="020B0606020202030204" pitchFamily="34" charset="0"/>
              </a:rPr>
              <a:t>Крупеничка</a:t>
            </a:r>
            <a:r>
              <a:rPr lang="ru-RU" sz="4400" dirty="0" smtClean="0">
                <a:latin typeface="Arial Narrow" panose="020B0606020202030204" pitchFamily="34" charset="0"/>
              </a:rPr>
              <a:t> и </a:t>
            </a:r>
            <a:r>
              <a:rPr lang="ru-RU" sz="4400" dirty="0">
                <a:latin typeface="Arial Narrow" panose="020B0606020202030204" pitchFamily="34" charset="0"/>
              </a:rPr>
              <a:t>Мужик Богач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3100" dirty="0" smtClean="0">
                <a:latin typeface="Arial Narrow" panose="020B0606020202030204" pitchFamily="34" charset="0"/>
              </a:rPr>
              <a:t>Это образ </a:t>
            </a:r>
            <a:r>
              <a:rPr lang="ru-RU" sz="3100" dirty="0">
                <a:latin typeface="Arial Narrow" panose="020B0606020202030204" pitchFamily="34" charset="0"/>
              </a:rPr>
              <a:t>счастливой славянской семьи – умелой хозяюшки и кормильца семьи.</a:t>
            </a:r>
          </a:p>
        </p:txBody>
      </p:sp>
    </p:spTree>
    <p:extLst>
      <p:ext uri="{BB962C8B-B14F-4D97-AF65-F5344CB8AC3E}">
        <p14:creationId xmlns:p14="http://schemas.microsoft.com/office/powerpoint/2010/main" val="40478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912210" cy="47251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58417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 Narrow" panose="020B0606020202030204" pitchFamily="34" charset="0"/>
              </a:rPr>
              <a:t>Птица </a:t>
            </a:r>
            <a:r>
              <a:rPr lang="ru-RU" sz="4400" dirty="0" smtClean="0">
                <a:latin typeface="Arial Narrow" panose="020B0606020202030204" pitchFamily="34" charset="0"/>
              </a:rPr>
              <a:t>Радость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sz="3100" dirty="0" smtClean="0">
                <a:latin typeface="Arial Narrow" panose="020B0606020202030204" pitchFamily="34" charset="0"/>
              </a:rPr>
              <a:t>Птица Радость покрыта птичками (нечетное количество, одна на голове), символизирует </a:t>
            </a:r>
            <a:r>
              <a:rPr lang="ru-RU" sz="3100" dirty="0">
                <a:latin typeface="Arial Narrow" panose="020B0606020202030204" pitchFamily="34" charset="0"/>
              </a:rPr>
              <a:t>весну, удачу и счастье.</a:t>
            </a:r>
            <a:br>
              <a:rPr lang="ru-RU" sz="3100" dirty="0">
                <a:latin typeface="Arial Narrow" panose="020B0606020202030204" pitchFamily="34" charset="0"/>
              </a:rPr>
            </a:br>
            <a:endParaRPr lang="ru-RU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3758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/>
              <a:t>Благополучница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 err="1">
                <a:latin typeface="Arial Narrow" panose="020B0606020202030204" pitchFamily="34" charset="0"/>
              </a:rPr>
              <a:t>Благополучницу</a:t>
            </a:r>
            <a:r>
              <a:rPr lang="ru-RU" sz="3100" dirty="0">
                <a:latin typeface="Arial Narrow" panose="020B0606020202030204" pitchFamily="34" charset="0"/>
              </a:rPr>
              <a:t> дарили друзьям и родственникам, чтобы привлечь в их дом достаток и процветание. </a:t>
            </a:r>
          </a:p>
        </p:txBody>
      </p:sp>
    </p:spTree>
    <p:extLst>
      <p:ext uri="{BB962C8B-B14F-4D97-AF65-F5344CB8AC3E}">
        <p14:creationId xmlns:p14="http://schemas.microsoft.com/office/powerpoint/2010/main" val="3925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192688" cy="4233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7919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rial Narrow" panose="020B0606020202030204" pitchFamily="34" charset="0"/>
              </a:rPr>
              <a:t>Колокольчик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2700" dirty="0">
                <a:latin typeface="Arial Narrow" panose="020B0606020202030204" pitchFamily="34" charset="0"/>
              </a:rPr>
              <a:t>Обладатель такого оберега чаще находился в хорошем расположении духа, больше веселился и получал от жизни много радостных событий. </a:t>
            </a:r>
            <a:r>
              <a:rPr lang="ru-RU" sz="2700" dirty="0" smtClean="0">
                <a:latin typeface="Arial Narrow" panose="020B0606020202030204" pitchFamily="34" charset="0"/>
              </a:rPr>
              <a:t> Три юбки: телу хорошо, душе радостно, дух спокоен.</a:t>
            </a:r>
            <a:endParaRPr lang="ru-RU" sz="2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8" y="2247900"/>
            <a:ext cx="5673344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0188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Narrow" panose="020B0606020202030204" pitchFamily="34" charset="0"/>
              </a:rPr>
              <a:t>Успешница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3100" dirty="0" err="1">
                <a:latin typeface="Arial Narrow" panose="020B0606020202030204" pitchFamily="34" charset="0"/>
              </a:rPr>
              <a:t>М</a:t>
            </a:r>
            <a:r>
              <a:rPr lang="ru-RU" sz="3100" dirty="0" err="1" smtClean="0">
                <a:latin typeface="Arial Narrow" panose="020B0606020202030204" pitchFamily="34" charset="0"/>
              </a:rPr>
              <a:t>отанка</a:t>
            </a:r>
            <a:r>
              <a:rPr lang="ru-RU" sz="3100" dirty="0" smtClean="0">
                <a:latin typeface="Arial Narrow" panose="020B0606020202030204" pitchFamily="34" charset="0"/>
              </a:rPr>
              <a:t> </a:t>
            </a:r>
            <a:r>
              <a:rPr lang="ru-RU" sz="3100" dirty="0">
                <a:latin typeface="Arial Narrow" panose="020B0606020202030204" pitchFamily="34" charset="0"/>
              </a:rPr>
              <a:t>с обязательным атрибутом – </a:t>
            </a:r>
            <a:r>
              <a:rPr lang="ru-RU" sz="3100" dirty="0" smtClean="0">
                <a:latin typeface="Arial Narrow" panose="020B0606020202030204" pitchFamily="34" charset="0"/>
              </a:rPr>
              <a:t>сумкой с пятаком. </a:t>
            </a:r>
            <a:r>
              <a:rPr lang="ru-RU" sz="3100" dirty="0">
                <a:latin typeface="Arial Narrow" panose="020B0606020202030204" pitchFamily="34" charset="0"/>
              </a:rPr>
              <a:t>Этот предмет символизировал успех в делах.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114</TotalTime>
  <Words>122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  Обереговые куклы славян</vt:lpstr>
      <vt:lpstr>Славянские куклы делились на три вида: игровые; обрядовые; обережные.</vt:lpstr>
      <vt:lpstr>Славянские куклы (ляльки) защищали, помогали собирать урожай, исцеляться от болезней, укреплять семью. </vt:lpstr>
      <vt:lpstr>День Ночь Главная задача такого оберега – отслеживать привычный порядок вещей, следить за гармонией и благополучием</vt:lpstr>
      <vt:lpstr>Крупеничка и Мужик Богач Это образ счастливой славянской семьи – умелой хозяюшки и кормильца семьи.</vt:lpstr>
      <vt:lpstr>Птица Радость  Птица Радость покрыта птичками (нечетное количество, одна на голове), символизирует весну, удачу и счастье. </vt:lpstr>
      <vt:lpstr>Благополучница Благополучницу дарили друзьям и родственникам, чтобы привлечь в их дом достаток и процветание. </vt:lpstr>
      <vt:lpstr>Колокольчик  Обладатель такого оберега чаще находился в хорошем расположении духа, больше веселился и получал от жизни много радостных событий.  Три юбки: телу хорошо, душе радостно, дух спокоен.</vt:lpstr>
      <vt:lpstr>Успешница Мотанка с обязательным атрибутом – сумкой с пятаком. Этот предмет символизировал успех в делах. </vt:lpstr>
      <vt:lpstr>Десятиручка оберег поможет молодой хозяюшке все успевать: за детьми смотреть, готовить есть, убирать. </vt:lpstr>
      <vt:lpstr>Желанница  Может исполнить только одну просьбу. После – обязательно поблагодарить и сжечь</vt:lpstr>
      <vt:lpstr>Спиридон Солнцеворот  Изготавливали его к празднику Солнцеворота. Такой оберег делали с определенной целью – привлечь в жизнь перемены.</vt:lpstr>
      <vt:lpstr>Травница Кубышка помогает очистить воздух в доме, исцелиться от болезней</vt:lpstr>
      <vt:lpstr>Зольница  Зольная кукла помогает оберегать дом от нечистой силы, привлекает в него благополучие. </vt:lpstr>
      <vt:lpstr>Неразлучники  Символизируют крепкий союз, их дарили паре на свадьбу.</vt:lpstr>
      <vt:lpstr>Подорожница Защищала человека в пути. В мешочек кладут землю</vt:lpstr>
      <vt:lpstr>Пеленашки Изготавливали для детей. Такие обереги клались прямо в колыбель. Они отводили от малышей болезни и неприятности. </vt:lpstr>
      <vt:lpstr>Ведучка Помогает матери воспитать ребенка, поддерживает мать и обеспечивает контакт, духовную близость с ребенком. </vt:lpstr>
      <vt:lpstr>Матушка  Кукла для женщин, познавших радость материнства. Одной из самых важных женских задач считалось продолжение Рода, укрепление и сохранение традиций. </vt:lpstr>
      <vt:lpstr>Презентация PowerPoint</vt:lpstr>
      <vt:lpstr>Презентация PowerPoint</vt:lpstr>
      <vt:lpstr>  Счастья Вам и 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12</cp:revision>
  <dcterms:created xsi:type="dcterms:W3CDTF">2019-03-21T03:42:49Z</dcterms:created>
  <dcterms:modified xsi:type="dcterms:W3CDTF">2019-03-21T05:47:23Z</dcterms:modified>
</cp:coreProperties>
</file>